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FA11B-6D21-49D6-8B7E-8F68F12228F1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540CD-1552-4319-AB06-C0662B8EF5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540CD-1552-4319-AB06-C0662B8EF5C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540CD-1552-4319-AB06-C0662B8EF5C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775BA-9802-44D3-9092-0D783015E205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74C1-E81D-4138-9CAD-8DBBCC84B2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Carbon Dioxide Emissions Implications if </a:t>
            </a:r>
            <a:r>
              <a:rPr lang="en-US" dirty="0" err="1" smtClean="0">
                <a:latin typeface="+mn-lt"/>
              </a:rPr>
              <a:t>Hydrofluorocarbons</a:t>
            </a:r>
            <a:r>
              <a:rPr lang="en-US" dirty="0" smtClean="0">
                <a:latin typeface="+mn-lt"/>
              </a:rPr>
              <a:t> are Regulated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4191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Comparison of Refrigerants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James </a:t>
            </a:r>
            <a:r>
              <a:rPr lang="en-US" dirty="0" err="1" smtClean="0"/>
              <a:t>Lownsbury</a:t>
            </a:r>
            <a:endParaRPr lang="en-US" dirty="0"/>
          </a:p>
        </p:txBody>
      </p: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1447800" y="3276600"/>
            <a:ext cx="6705600" cy="2525445"/>
            <a:chOff x="0" y="1056"/>
            <a:chExt cx="3068" cy="1630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 rot="-5400000">
              <a:off x="1224" y="1224"/>
              <a:ext cx="432" cy="192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872" y="1632"/>
              <a:ext cx="336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2" y="1632"/>
              <a:ext cx="23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720" y="1776"/>
              <a:ext cx="24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E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1920" y="1776"/>
              <a:ext cx="24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/>
                <a:t>C</a:t>
              </a:r>
              <a:endParaRPr lang="en-US" sz="2000" dirty="0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816" y="129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816" y="129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V="1">
              <a:off x="81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16"/>
            <p:cNvGrpSpPr>
              <a:grpSpLocks/>
            </p:cNvGrpSpPr>
            <p:nvPr/>
          </p:nvGrpSpPr>
          <p:grpSpPr bwMode="auto">
            <a:xfrm>
              <a:off x="1296" y="2352"/>
              <a:ext cx="144" cy="144"/>
              <a:chOff x="1296" y="3312"/>
              <a:chExt cx="144" cy="144"/>
            </a:xfrm>
          </p:grpSpPr>
          <p:sp>
            <p:nvSpPr>
              <p:cNvPr id="35" name="Line 12"/>
              <p:cNvSpPr>
                <a:spLocks noChangeShapeType="1"/>
              </p:cNvSpPr>
              <p:nvPr/>
            </p:nvSpPr>
            <p:spPr bwMode="auto">
              <a:xfrm flipV="1">
                <a:off x="1296" y="33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3"/>
              <p:cNvSpPr>
                <a:spLocks noChangeShapeType="1"/>
              </p:cNvSpPr>
              <p:nvPr/>
            </p:nvSpPr>
            <p:spPr bwMode="auto">
              <a:xfrm>
                <a:off x="1296" y="33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>
                <a:off x="1296" y="331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15"/>
              <p:cNvSpPr>
                <a:spLocks noChangeShapeType="1"/>
              </p:cNvSpPr>
              <p:nvPr/>
            </p:nvSpPr>
            <p:spPr bwMode="auto">
              <a:xfrm>
                <a:off x="1440" y="331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flipH="1">
              <a:off x="816" y="240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 flipH="1">
              <a:off x="1440" y="240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201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1536" y="12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 flipH="1">
              <a:off x="2016" y="129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0" y="1632"/>
              <a:ext cx="488" cy="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i</a:t>
              </a:r>
              <a:r>
                <a:rPr lang="en-US" sz="1600" dirty="0" smtClean="0"/>
                <a:t>nside freezer</a:t>
              </a:r>
              <a:endParaRPr lang="en-US" sz="1600" dirty="0"/>
            </a:p>
            <a:p>
              <a:pPr>
                <a:spcBef>
                  <a:spcPct val="50000"/>
                </a:spcBef>
              </a:pPr>
              <a:r>
                <a:rPr lang="en-US" sz="1600" dirty="0"/>
                <a:t>T</a:t>
              </a:r>
              <a:r>
                <a:rPr lang="en-US" sz="1600" dirty="0" smtClean="0"/>
                <a:t>= -</a:t>
              </a:r>
              <a:r>
                <a:rPr lang="en-US" sz="1600" dirty="0"/>
                <a:t>17 </a:t>
              </a:r>
              <a:r>
                <a:rPr lang="en-US" sz="1600" baseline="30000" dirty="0" err="1"/>
                <a:t>o</a:t>
              </a:r>
              <a:r>
                <a:rPr lang="en-US" sz="1600" dirty="0" err="1"/>
                <a:t>C</a:t>
              </a:r>
              <a:endParaRPr lang="en-US" sz="1600" dirty="0"/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1536" y="2448"/>
              <a:ext cx="480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36 </a:t>
              </a:r>
              <a:r>
                <a:rPr lang="en-US" baseline="30000" dirty="0" err="1"/>
                <a:t>o</a:t>
              </a:r>
              <a:r>
                <a:rPr lang="en-US" dirty="0" err="1"/>
                <a:t>C</a:t>
              </a:r>
              <a:endParaRPr lang="en-US" dirty="0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 flipV="1">
              <a:off x="2112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 flipV="1">
              <a:off x="2112" y="129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 Box 30"/>
            <p:cNvSpPr txBox="1">
              <a:spLocks noChangeArrowheads="1"/>
            </p:cNvSpPr>
            <p:nvPr/>
          </p:nvSpPr>
          <p:spPr bwMode="auto">
            <a:xfrm>
              <a:off x="2246" y="1730"/>
              <a:ext cx="822" cy="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/>
                <a:t>heat </a:t>
              </a:r>
              <a:r>
                <a:rPr lang="en-US" sz="1600" dirty="0"/>
                <a:t>ejection </a:t>
              </a:r>
              <a:r>
                <a:rPr lang="en-US" sz="1600" dirty="0" smtClean="0"/>
                <a:t>medium</a:t>
              </a:r>
              <a:endParaRPr lang="en-US" sz="1600" dirty="0"/>
            </a:p>
          </p:txBody>
        </p: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768" y="2448"/>
              <a:ext cx="576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-23 </a:t>
              </a:r>
              <a:r>
                <a:rPr lang="en-US" baseline="30000"/>
                <a:t>o</a:t>
              </a:r>
              <a:r>
                <a:rPr lang="en-US"/>
                <a:t>C</a:t>
              </a:r>
            </a:p>
          </p:txBody>
        </p:sp>
        <p:sp>
          <p:nvSpPr>
            <p:cNvPr id="27" name="Text Box 34"/>
            <p:cNvSpPr txBox="1">
              <a:spLocks noChangeArrowheads="1"/>
            </p:cNvSpPr>
            <p:nvPr/>
          </p:nvSpPr>
          <p:spPr bwMode="auto">
            <a:xfrm>
              <a:off x="1632" y="1056"/>
              <a:ext cx="480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</a:t>
              </a:r>
              <a:r>
                <a:rPr lang="en-US" baseline="-25000"/>
                <a:t>hot</a:t>
              </a:r>
            </a:p>
          </p:txBody>
        </p:sp>
        <p:sp>
          <p:nvSpPr>
            <p:cNvPr id="29" name="Text Box 36"/>
            <p:cNvSpPr txBox="1">
              <a:spLocks noChangeArrowheads="1"/>
            </p:cNvSpPr>
            <p:nvPr/>
          </p:nvSpPr>
          <p:spPr bwMode="auto">
            <a:xfrm>
              <a:off x="1152" y="2112"/>
              <a:ext cx="864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dirty="0"/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rot="10800000">
            <a:off x="2362200" y="4572000"/>
            <a:ext cx="533400" cy="1588"/>
          </a:xfrm>
          <a:prstGeom prst="straightConnector1">
            <a:avLst/>
          </a:prstGeom>
          <a:ln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3429000" y="4572000"/>
            <a:ext cx="533400" cy="1588"/>
          </a:xfrm>
          <a:prstGeom prst="straightConnector1">
            <a:avLst/>
          </a:prstGeom>
          <a:ln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62400" y="4267200"/>
            <a:ext cx="1139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cs typeface="Times New Roman" pitchFamily="18" charset="0"/>
              </a:rPr>
              <a:t>a</a:t>
            </a:r>
            <a:r>
              <a:rPr lang="en-US" sz="1600" dirty="0" smtClean="0">
                <a:cs typeface="Times New Roman" pitchFamily="18" charset="0"/>
              </a:rPr>
              <a:t>mbient air</a:t>
            </a:r>
          </a:p>
          <a:p>
            <a:r>
              <a:rPr lang="en-US" sz="1600" dirty="0" smtClean="0">
                <a:cs typeface="Times New Roman" pitchFamily="18" charset="0"/>
              </a:rPr>
              <a:t>T = 47 </a:t>
            </a:r>
            <a:r>
              <a:rPr lang="en-US" sz="1600" baseline="30000" dirty="0" err="1" smtClean="0">
                <a:cs typeface="Times New Roman" pitchFamily="18" charset="0"/>
              </a:rPr>
              <a:t>o</a:t>
            </a:r>
            <a:r>
              <a:rPr lang="en-US" sz="1600" dirty="0" err="1" smtClean="0">
                <a:cs typeface="Times New Roman" pitchFamily="18" charset="0"/>
              </a:rPr>
              <a:t>C</a:t>
            </a:r>
            <a:endParaRPr lang="en-US" sz="16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HFC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EPA announced last year that </a:t>
            </a:r>
            <a:r>
              <a:rPr lang="en-US" dirty="0" err="1" smtClean="0"/>
              <a:t>HFCs</a:t>
            </a:r>
            <a:r>
              <a:rPr lang="en-US" dirty="0" smtClean="0"/>
              <a:t>, CO</a:t>
            </a:r>
            <a:r>
              <a:rPr lang="en-US" baseline="-25000" dirty="0" smtClean="0"/>
              <a:t>2</a:t>
            </a:r>
            <a:r>
              <a:rPr lang="en-US" dirty="0" smtClean="0"/>
              <a:t>, and other greenhouse gases are hazardous to human health because of their roles in global climate change.</a:t>
            </a:r>
          </a:p>
          <a:p>
            <a:r>
              <a:rPr lang="en-US" dirty="0" smtClean="0"/>
              <a:t>Like CFCs before them, </a:t>
            </a:r>
            <a:r>
              <a:rPr lang="en-US" dirty="0" err="1" smtClean="0"/>
              <a:t>HFCs</a:t>
            </a:r>
            <a:r>
              <a:rPr lang="en-US" dirty="0" smtClean="0"/>
              <a:t> are likely to be regulated due to their adverse affects on the environment.</a:t>
            </a:r>
          </a:p>
          <a:p>
            <a:r>
              <a:rPr lang="en-US" dirty="0" err="1" smtClean="0"/>
              <a:t>HFEs</a:t>
            </a:r>
            <a:r>
              <a:rPr lang="en-US" dirty="0" smtClean="0"/>
              <a:t> (</a:t>
            </a:r>
            <a:r>
              <a:rPr lang="en-US" dirty="0" err="1" smtClean="0"/>
              <a:t>hydrofluoroethers</a:t>
            </a:r>
            <a:r>
              <a:rPr lang="en-US" dirty="0" smtClean="0"/>
              <a:t>) are likely candidates to replace </a:t>
            </a:r>
            <a:r>
              <a:rPr lang="en-US" dirty="0" err="1" smtClean="0"/>
              <a:t>HFCs</a:t>
            </a:r>
            <a:r>
              <a:rPr lang="en-US" dirty="0" smtClean="0"/>
              <a:t> in a variety of applications, including refrigeration.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does refrigeration work?</a:t>
            </a:r>
            <a:endParaRPr lang="en-US" dirty="0">
              <a:latin typeface="+mn-lt"/>
            </a:endParaRPr>
          </a:p>
        </p:txBody>
      </p:sp>
      <p:grpSp>
        <p:nvGrpSpPr>
          <p:cNvPr id="4" name="Group 42"/>
          <p:cNvGrpSpPr>
            <a:grpSpLocks noGrp="1"/>
          </p:cNvGrpSpPr>
          <p:nvPr>
            <p:ph idx="1"/>
          </p:nvPr>
        </p:nvGrpSpPr>
        <p:grpSpPr bwMode="auto">
          <a:xfrm>
            <a:off x="2665907" y="2134022"/>
            <a:ext cx="3510267" cy="3168566"/>
            <a:chOff x="620" y="1090"/>
            <a:chExt cx="1588" cy="140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 rot="-5400000">
              <a:off x="1224" y="1224"/>
              <a:ext cx="432" cy="192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872" y="1632"/>
              <a:ext cx="336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20" y="1631"/>
              <a:ext cx="32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720" y="1776"/>
              <a:ext cx="240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 dirty="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1920" y="1776"/>
              <a:ext cx="240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 dirty="0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816" y="129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816" y="129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V="1">
              <a:off x="81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16"/>
            <p:cNvGrpSpPr>
              <a:grpSpLocks/>
            </p:cNvGrpSpPr>
            <p:nvPr/>
          </p:nvGrpSpPr>
          <p:grpSpPr bwMode="auto">
            <a:xfrm>
              <a:off x="1296" y="2352"/>
              <a:ext cx="144" cy="144"/>
              <a:chOff x="1296" y="3312"/>
              <a:chExt cx="144" cy="144"/>
            </a:xfrm>
          </p:grpSpPr>
          <p:sp>
            <p:nvSpPr>
              <p:cNvPr id="27" name="Line 12"/>
              <p:cNvSpPr>
                <a:spLocks noChangeShapeType="1"/>
              </p:cNvSpPr>
              <p:nvPr/>
            </p:nvSpPr>
            <p:spPr bwMode="auto">
              <a:xfrm flipV="1">
                <a:off x="1296" y="33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13"/>
              <p:cNvSpPr>
                <a:spLocks noChangeShapeType="1"/>
              </p:cNvSpPr>
              <p:nvPr/>
            </p:nvSpPr>
            <p:spPr bwMode="auto">
              <a:xfrm>
                <a:off x="1296" y="3312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4"/>
              <p:cNvSpPr>
                <a:spLocks noChangeShapeType="1"/>
              </p:cNvSpPr>
              <p:nvPr/>
            </p:nvSpPr>
            <p:spPr bwMode="auto">
              <a:xfrm>
                <a:off x="1296" y="331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15"/>
              <p:cNvSpPr>
                <a:spLocks noChangeShapeType="1"/>
              </p:cNvSpPr>
              <p:nvPr/>
            </p:nvSpPr>
            <p:spPr bwMode="auto">
              <a:xfrm>
                <a:off x="1440" y="331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flipH="1">
              <a:off x="816" y="240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 flipH="1">
              <a:off x="1440" y="240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201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1536" y="12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 flipH="1">
              <a:off x="2016" y="129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 flipV="1">
              <a:off x="2112" y="2112"/>
              <a:ext cx="0" cy="288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 flipV="1">
              <a:off x="2112" y="1296"/>
              <a:ext cx="0" cy="3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34"/>
            <p:cNvSpPr txBox="1">
              <a:spLocks noChangeArrowheads="1"/>
            </p:cNvSpPr>
            <p:nvPr/>
          </p:nvSpPr>
          <p:spPr bwMode="auto">
            <a:xfrm>
              <a:off x="1620" y="1090"/>
              <a:ext cx="480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err="1"/>
                <a:t>T</a:t>
              </a:r>
              <a:r>
                <a:rPr lang="en-US" sz="1600" baseline="-25000" dirty="0" err="1"/>
                <a:t>hot</a:t>
              </a:r>
              <a:endParaRPr lang="en-US" sz="1600" baseline="-25000" dirty="0"/>
            </a:p>
          </p:txBody>
        </p:sp>
        <p:sp>
          <p:nvSpPr>
            <p:cNvPr id="26" name="Text Box 36"/>
            <p:cNvSpPr txBox="1">
              <a:spLocks noChangeArrowheads="1"/>
            </p:cNvSpPr>
            <p:nvPr/>
          </p:nvSpPr>
          <p:spPr bwMode="auto">
            <a:xfrm>
              <a:off x="1152" y="2112"/>
              <a:ext cx="864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733800" y="1752600"/>
            <a:ext cx="1436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ompressor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5486400" y="373380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Cond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962400" y="5410200"/>
            <a:ext cx="7401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Valve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2667000" y="3733800"/>
            <a:ext cx="73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Evap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124200" y="4724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124200" y="259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410200" y="259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410200" y="4724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</a:t>
            </a:r>
            <a:endParaRPr lang="en-US" b="1" dirty="0"/>
          </a:p>
        </p:txBody>
      </p:sp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838200" y="3429000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By law:   </a:t>
            </a:r>
            <a:r>
              <a:rPr lang="en-US" sz="1600" dirty="0" err="1" smtClean="0"/>
              <a:t>T</a:t>
            </a:r>
            <a:r>
              <a:rPr lang="en-US" sz="1600" baseline="-25000" dirty="0" err="1" smtClean="0"/>
              <a:t>freezer</a:t>
            </a:r>
            <a:r>
              <a:rPr lang="en-US" sz="1600" dirty="0" smtClean="0"/>
              <a:t> = -</a:t>
            </a:r>
            <a:r>
              <a:rPr lang="en-US" sz="1600" dirty="0"/>
              <a:t>17 </a:t>
            </a:r>
            <a:r>
              <a:rPr lang="en-US" sz="1600" baseline="30000" dirty="0" err="1"/>
              <a:t>o</a:t>
            </a:r>
            <a:r>
              <a:rPr lang="en-US" sz="1600" dirty="0" err="1"/>
              <a:t>C</a:t>
            </a:r>
            <a:endParaRPr lang="en-US" sz="1600" dirty="0"/>
          </a:p>
        </p:txBody>
      </p:sp>
      <p:sp>
        <p:nvSpPr>
          <p:cNvPr id="47" name="Line 10"/>
          <p:cNvSpPr>
            <a:spLocks noChangeShapeType="1"/>
          </p:cNvSpPr>
          <p:nvPr/>
        </p:nvSpPr>
        <p:spPr bwMode="auto">
          <a:xfrm flipH="1" flipV="1">
            <a:off x="22098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10"/>
          <p:cNvSpPr>
            <a:spLocks noChangeShapeType="1"/>
          </p:cNvSpPr>
          <p:nvPr/>
        </p:nvSpPr>
        <p:spPr bwMode="auto">
          <a:xfrm flipH="1" flipV="1">
            <a:off x="3352800" y="3886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886200" y="3505200"/>
            <a:ext cx="11655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Worst-case:</a:t>
            </a:r>
          </a:p>
          <a:p>
            <a:r>
              <a:rPr lang="en-US" sz="1600" dirty="0" err="1" smtClean="0"/>
              <a:t>T</a:t>
            </a:r>
            <a:r>
              <a:rPr lang="en-US" sz="1600" baseline="-25000" dirty="0" err="1" smtClean="0"/>
              <a:t>air</a:t>
            </a:r>
            <a:r>
              <a:rPr lang="en-US" sz="1600" dirty="0" smtClean="0"/>
              <a:t> = 47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endParaRPr lang="en-US" sz="1600" baseline="-25000" dirty="0"/>
          </a:p>
        </p:txBody>
      </p:sp>
      <p:cxnSp>
        <p:nvCxnSpPr>
          <p:cNvPr id="57" name="Straight Arrow Connector 56"/>
          <p:cNvCxnSpPr/>
          <p:nvPr/>
        </p:nvCxnSpPr>
        <p:spPr>
          <a:xfrm rot="16200000" flipH="1">
            <a:off x="2362200" y="3048000"/>
            <a:ext cx="609600" cy="609600"/>
          </a:xfrm>
          <a:prstGeom prst="straightConnector1">
            <a:avLst/>
          </a:prstGeom>
          <a:ln w="28575">
            <a:solidFill>
              <a:srgbClr val="7030A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057400" y="2667000"/>
            <a:ext cx="537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fan</a:t>
            </a:r>
            <a:endParaRPr lang="en-US" baseline="-25000" dirty="0"/>
          </a:p>
        </p:txBody>
      </p:sp>
      <p:sp>
        <p:nvSpPr>
          <p:cNvPr id="59" name="Text Box 32"/>
          <p:cNvSpPr txBox="1">
            <a:spLocks noChangeArrowheads="1"/>
          </p:cNvSpPr>
          <p:nvPr/>
        </p:nvSpPr>
        <p:spPr bwMode="auto">
          <a:xfrm>
            <a:off x="762000" y="5194418"/>
            <a:ext cx="3124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Freezer temperature sets the maximum refrigerant temperature T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= </a:t>
            </a:r>
            <a:r>
              <a:rPr lang="en-US" sz="1600" dirty="0" smtClean="0"/>
              <a:t>-23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r>
              <a:rPr lang="en-US" sz="1600" dirty="0" smtClean="0"/>
              <a:t>                                          </a:t>
            </a:r>
            <a:r>
              <a:rPr lang="en-US" sz="1600" dirty="0" smtClean="0"/>
              <a:t>P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&gt; 1 </a:t>
            </a:r>
            <a:r>
              <a:rPr lang="en-US" sz="1600" dirty="0" err="1" smtClean="0"/>
              <a:t>atm</a:t>
            </a:r>
            <a:r>
              <a:rPr lang="en-US" sz="1600" dirty="0"/>
              <a:t> </a:t>
            </a:r>
            <a:r>
              <a:rPr lang="en-US" sz="1600" dirty="0" smtClean="0"/>
              <a:t>                                        Liquid-vapor mixture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6096000" y="4572000"/>
            <a:ext cx="18170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Ambient water </a:t>
            </a:r>
            <a:r>
              <a:rPr lang="en-US" sz="1600" dirty="0" err="1" smtClean="0"/>
              <a:t>T</a:t>
            </a:r>
            <a:r>
              <a:rPr lang="en-US" sz="1600" baseline="-25000" dirty="0" err="1" smtClean="0"/>
              <a:t>water</a:t>
            </a:r>
            <a:r>
              <a:rPr lang="en-US" sz="1600" dirty="0" smtClean="0"/>
              <a:t> = 25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endParaRPr lang="en-US" sz="1600" dirty="0"/>
          </a:p>
        </p:txBody>
      </p:sp>
      <p:sp>
        <p:nvSpPr>
          <p:cNvPr id="61" name="Text Box 25"/>
          <p:cNvSpPr txBox="1">
            <a:spLocks noChangeArrowheads="1"/>
          </p:cNvSpPr>
          <p:nvPr/>
        </p:nvSpPr>
        <p:spPr bwMode="auto">
          <a:xfrm>
            <a:off x="5181600" y="5257800"/>
            <a:ext cx="3352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Minimum </a:t>
            </a:r>
            <a:r>
              <a:rPr lang="el-GR" sz="1600" dirty="0" smtClean="0">
                <a:latin typeface="Calibri"/>
              </a:rPr>
              <a:t>Δ</a:t>
            </a:r>
            <a:r>
              <a:rPr lang="en-US" sz="1600" dirty="0" smtClean="0">
                <a:latin typeface="Calibri"/>
              </a:rPr>
              <a:t>T = 11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r>
              <a:rPr lang="en-US" sz="1600" dirty="0" smtClean="0"/>
              <a:t>                              T</a:t>
            </a:r>
            <a:r>
              <a:rPr lang="en-US" sz="1600" baseline="-25000" dirty="0" smtClean="0"/>
              <a:t>4</a:t>
            </a:r>
            <a:r>
              <a:rPr lang="en-US" sz="1600" dirty="0" smtClean="0"/>
              <a:t> = 36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r>
              <a:rPr lang="en-US" sz="1600" dirty="0"/>
              <a:t> </a:t>
            </a:r>
            <a:r>
              <a:rPr lang="en-US" sz="1600" dirty="0" smtClean="0"/>
              <a:t>                                          Must be all liquid                                       Vapor pressure data + T</a:t>
            </a:r>
            <a:r>
              <a:rPr lang="en-US" sz="1600" baseline="-25000" dirty="0" smtClean="0"/>
              <a:t>4</a:t>
            </a:r>
            <a:r>
              <a:rPr lang="en-US" sz="1600" dirty="0" smtClean="0"/>
              <a:t> </a:t>
            </a:r>
            <a:r>
              <a:rPr lang="en-US" sz="1600" dirty="0" smtClean="0">
                <a:sym typeface="Wingdings" pitchFamily="2" charset="2"/>
              </a:rPr>
              <a:t> P</a:t>
            </a:r>
            <a:r>
              <a:rPr lang="en-US" sz="1600" baseline="-25000" dirty="0" smtClean="0">
                <a:sym typeface="Wingdings" pitchFamily="2" charset="2"/>
              </a:rPr>
              <a:t>4</a:t>
            </a:r>
            <a:endParaRPr lang="en-US" sz="1600" baseline="-25000" dirty="0" smtClean="0"/>
          </a:p>
        </p:txBody>
      </p:sp>
      <p:sp>
        <p:nvSpPr>
          <p:cNvPr id="63" name="TextBox 62"/>
          <p:cNvSpPr txBox="1"/>
          <p:nvPr/>
        </p:nvSpPr>
        <p:spPr>
          <a:xfrm>
            <a:off x="6248400" y="17526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 pressure drop through heat exchangers</a:t>
            </a:r>
          </a:p>
          <a:p>
            <a:r>
              <a:rPr lang="en-US" sz="1600" dirty="0" smtClean="0"/>
              <a:t>P</a:t>
            </a:r>
            <a:r>
              <a:rPr lang="en-US" sz="1600" baseline="-25000" dirty="0" smtClean="0"/>
              <a:t>3</a:t>
            </a:r>
            <a:r>
              <a:rPr lang="en-US" sz="1600" dirty="0" smtClean="0"/>
              <a:t> = P</a:t>
            </a:r>
            <a:r>
              <a:rPr lang="en-US" sz="1600" baseline="-25000" dirty="0" smtClean="0"/>
              <a:t>4</a:t>
            </a:r>
            <a:endParaRPr lang="en-US" sz="1600" baseline="-25000" dirty="0"/>
          </a:p>
        </p:txBody>
      </p:sp>
      <p:sp>
        <p:nvSpPr>
          <p:cNvPr id="64" name="TextBox 63"/>
          <p:cNvSpPr txBox="1"/>
          <p:nvPr/>
        </p:nvSpPr>
        <p:spPr>
          <a:xfrm>
            <a:off x="2438400" y="2209800"/>
            <a:ext cx="729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= P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65" name="Text Box 30"/>
          <p:cNvSpPr txBox="1">
            <a:spLocks noChangeArrowheads="1"/>
          </p:cNvSpPr>
          <p:nvPr/>
        </p:nvSpPr>
        <p:spPr bwMode="auto">
          <a:xfrm>
            <a:off x="6248400" y="2667000"/>
            <a:ext cx="289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By law:                                         </a:t>
            </a:r>
            <a:r>
              <a:rPr lang="en-US" sz="1600" dirty="0" err="1" smtClean="0"/>
              <a:t>T</a:t>
            </a:r>
            <a:r>
              <a:rPr lang="en-US" sz="1600" baseline="-25000" dirty="0" err="1" smtClean="0"/>
              <a:t>discharge</a:t>
            </a:r>
            <a:r>
              <a:rPr lang="en-US" sz="1600" dirty="0" smtClean="0"/>
              <a:t> </a:t>
            </a:r>
            <a:r>
              <a:rPr lang="en-US" sz="1600" dirty="0"/>
              <a:t>&lt;</a:t>
            </a:r>
            <a:r>
              <a:rPr lang="en-US" sz="1600" dirty="0" smtClean="0"/>
              <a:t> 48.9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 animBg="1"/>
      <p:bldP spid="59" grpId="0"/>
      <p:bldP spid="60" grpId="0"/>
      <p:bldP spid="61" grpId="0"/>
      <p:bldP spid="63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152400" y="5334000"/>
            <a:ext cx="10668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6934200" y="3733800"/>
            <a:ext cx="4572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TextBox 170"/>
          <p:cNvSpPr txBox="1"/>
          <p:nvPr/>
        </p:nvSpPr>
        <p:spPr>
          <a:xfrm>
            <a:off x="228600" y="152400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Major sources of indirect CO</a:t>
            </a:r>
            <a:r>
              <a:rPr lang="en-US" baseline="-25000" dirty="0" smtClean="0"/>
              <a:t>2</a:t>
            </a:r>
            <a:r>
              <a:rPr lang="en-US" dirty="0" smtClean="0"/>
              <a:t> emissions.</a:t>
            </a:r>
            <a:endParaRPr lang="en-US" dirty="0"/>
          </a:p>
        </p:txBody>
      </p:sp>
      <p:sp>
        <p:nvSpPr>
          <p:cNvPr id="172" name="Rectangle 171"/>
          <p:cNvSpPr/>
          <p:nvPr/>
        </p:nvSpPr>
        <p:spPr>
          <a:xfrm>
            <a:off x="1524000" y="19812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6413500" y="3589338"/>
          <a:ext cx="2011363" cy="631825"/>
        </p:xfrm>
        <a:graphic>
          <a:graphicData uri="http://schemas.openxmlformats.org/presentationml/2006/ole">
            <p:oleObj spid="_x0000_s3097" name="Equation" r:id="rId3" imgW="1536480" imgH="482400" progId="Equation.3">
              <p:embed/>
            </p:oleObj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52399" y="5334000"/>
          <a:ext cx="3733801" cy="381000"/>
        </p:xfrm>
        <a:graphic>
          <a:graphicData uri="http://schemas.openxmlformats.org/presentationml/2006/ole">
            <p:oleObj spid="_x0000_s3095" name="Equation" r:id="rId4" imgW="2603160" imgH="241200" progId="Equation.3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en-US" sz="3500" dirty="0" smtClean="0"/>
              <a:t>Some equations used</a:t>
            </a:r>
            <a:endParaRPr lang="en-US" sz="3500" dirty="0"/>
          </a:p>
        </p:txBody>
      </p:sp>
      <p:sp>
        <p:nvSpPr>
          <p:cNvPr id="94" name="Title 1"/>
          <p:cNvSpPr txBox="1">
            <a:spLocks/>
          </p:cNvSpPr>
          <p:nvPr/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733800" y="1752600"/>
            <a:ext cx="1436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ompressor</a:t>
            </a:r>
            <a:endParaRPr lang="en-US" sz="2000" dirty="0"/>
          </a:p>
        </p:txBody>
      </p:sp>
      <p:sp>
        <p:nvSpPr>
          <p:cNvPr id="96" name="TextBox 95"/>
          <p:cNvSpPr txBox="1"/>
          <p:nvPr/>
        </p:nvSpPr>
        <p:spPr>
          <a:xfrm>
            <a:off x="5486400" y="373380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Cond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3962400" y="5410200"/>
            <a:ext cx="7401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Valve</a:t>
            </a:r>
            <a:endParaRPr lang="en-US" sz="2000" dirty="0"/>
          </a:p>
        </p:txBody>
      </p:sp>
      <p:sp>
        <p:nvSpPr>
          <p:cNvPr id="98" name="TextBox 97"/>
          <p:cNvSpPr txBox="1"/>
          <p:nvPr/>
        </p:nvSpPr>
        <p:spPr>
          <a:xfrm>
            <a:off x="2667000" y="3733800"/>
            <a:ext cx="73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Evap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3124200" y="4724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100" name="TextBox 99"/>
          <p:cNvSpPr txBox="1"/>
          <p:nvPr/>
        </p:nvSpPr>
        <p:spPr>
          <a:xfrm>
            <a:off x="3124200" y="259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endParaRPr lang="en-US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5410200" y="259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</a:t>
            </a:r>
            <a:endParaRPr lang="en-US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5410200" y="4724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</a:t>
            </a:r>
            <a:endParaRPr lang="en-US" b="1" dirty="0"/>
          </a:p>
        </p:txBody>
      </p:sp>
      <p:sp>
        <p:nvSpPr>
          <p:cNvPr id="103" name="Text Box 24"/>
          <p:cNvSpPr txBox="1">
            <a:spLocks noChangeArrowheads="1"/>
          </p:cNvSpPr>
          <p:nvPr/>
        </p:nvSpPr>
        <p:spPr bwMode="auto">
          <a:xfrm>
            <a:off x="838200" y="3733800"/>
            <a:ext cx="1371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/>
              <a:t>T</a:t>
            </a:r>
            <a:r>
              <a:rPr lang="en-US" sz="1600" baseline="-25000" dirty="0" err="1" smtClean="0"/>
              <a:t>freezer</a:t>
            </a:r>
            <a:r>
              <a:rPr lang="en-US" sz="1600" dirty="0" smtClean="0"/>
              <a:t> = -</a:t>
            </a:r>
            <a:r>
              <a:rPr lang="en-US" sz="1600" dirty="0"/>
              <a:t>17 </a:t>
            </a:r>
            <a:r>
              <a:rPr lang="en-US" sz="1600" baseline="30000" dirty="0" err="1"/>
              <a:t>o</a:t>
            </a:r>
            <a:r>
              <a:rPr lang="en-US" sz="1600" dirty="0" err="1"/>
              <a:t>C</a:t>
            </a:r>
            <a:endParaRPr lang="en-US" sz="1600" dirty="0"/>
          </a:p>
        </p:txBody>
      </p:sp>
      <p:sp>
        <p:nvSpPr>
          <p:cNvPr id="104" name="Line 10"/>
          <p:cNvSpPr>
            <a:spLocks noChangeShapeType="1"/>
          </p:cNvSpPr>
          <p:nvPr/>
        </p:nvSpPr>
        <p:spPr bwMode="auto">
          <a:xfrm flipH="1" flipV="1">
            <a:off x="2209800" y="3886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" name="Line 10"/>
          <p:cNvSpPr>
            <a:spLocks noChangeShapeType="1"/>
          </p:cNvSpPr>
          <p:nvPr/>
        </p:nvSpPr>
        <p:spPr bwMode="auto">
          <a:xfrm flipH="1" flipV="1">
            <a:off x="3352800" y="3886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07" name="Straight Arrow Connector 106"/>
          <p:cNvCxnSpPr/>
          <p:nvPr/>
        </p:nvCxnSpPr>
        <p:spPr>
          <a:xfrm rot="16200000" flipH="1">
            <a:off x="2362200" y="3048000"/>
            <a:ext cx="609600" cy="609600"/>
          </a:xfrm>
          <a:prstGeom prst="straightConnector1">
            <a:avLst/>
          </a:prstGeom>
          <a:ln w="28575">
            <a:solidFill>
              <a:srgbClr val="7030A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2057400" y="2667000"/>
            <a:ext cx="537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fan</a:t>
            </a:r>
            <a:endParaRPr lang="en-US" baseline="-25000" dirty="0"/>
          </a:p>
        </p:txBody>
      </p:sp>
      <p:sp>
        <p:nvSpPr>
          <p:cNvPr id="110" name="Text Box 30"/>
          <p:cNvSpPr txBox="1">
            <a:spLocks noChangeArrowheads="1"/>
          </p:cNvSpPr>
          <p:nvPr/>
        </p:nvSpPr>
        <p:spPr bwMode="auto">
          <a:xfrm>
            <a:off x="6096000" y="4572000"/>
            <a:ext cx="18170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/>
              <a:t>Ambient water </a:t>
            </a:r>
            <a:r>
              <a:rPr lang="en-US" sz="1600" dirty="0" err="1" smtClean="0"/>
              <a:t>T</a:t>
            </a:r>
            <a:r>
              <a:rPr lang="en-US" sz="1600" baseline="-25000" dirty="0" err="1" smtClean="0"/>
              <a:t>water</a:t>
            </a:r>
            <a:r>
              <a:rPr lang="en-US" sz="1600" dirty="0" smtClean="0"/>
              <a:t> = 25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endParaRPr lang="en-US" sz="1600" dirty="0"/>
          </a:p>
        </p:txBody>
      </p:sp>
      <p:sp>
        <p:nvSpPr>
          <p:cNvPr id="112" name="TextBox 111"/>
          <p:cNvSpPr txBox="1"/>
          <p:nvPr/>
        </p:nvSpPr>
        <p:spPr>
          <a:xfrm>
            <a:off x="6096000" y="22098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3</a:t>
            </a:r>
            <a:r>
              <a:rPr lang="en-US" sz="1600" dirty="0" smtClean="0"/>
              <a:t> = P</a:t>
            </a:r>
            <a:r>
              <a:rPr lang="en-US" sz="1600" baseline="-25000" dirty="0" smtClean="0"/>
              <a:t>4</a:t>
            </a:r>
            <a:endParaRPr lang="en-US" sz="1600" baseline="-25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2438400" y="2209800"/>
            <a:ext cx="729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= P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114" name="Text Box 30"/>
          <p:cNvSpPr txBox="1">
            <a:spLocks noChangeArrowheads="1"/>
          </p:cNvSpPr>
          <p:nvPr/>
        </p:nvSpPr>
        <p:spPr bwMode="auto">
          <a:xfrm>
            <a:off x="6096000" y="2819400"/>
            <a:ext cx="2895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/>
              <a:t>T</a:t>
            </a:r>
            <a:r>
              <a:rPr lang="en-US" sz="1600" baseline="-25000" dirty="0" err="1" smtClean="0"/>
              <a:t>discharge</a:t>
            </a:r>
            <a:r>
              <a:rPr lang="en-US" sz="1600" dirty="0" smtClean="0"/>
              <a:t> &lt; 48.9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endParaRPr lang="en-US" sz="1600" dirty="0"/>
          </a:p>
        </p:txBody>
      </p:sp>
      <p:sp>
        <p:nvSpPr>
          <p:cNvPr id="115" name="AutoShape 3"/>
          <p:cNvSpPr>
            <a:spLocks noChangeArrowheads="1"/>
          </p:cNvSpPr>
          <p:nvPr/>
        </p:nvSpPr>
        <p:spPr bwMode="auto">
          <a:xfrm rot="16200000">
            <a:off x="3991735" y="2440144"/>
            <a:ext cx="973557" cy="42441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Rectangle 4"/>
          <p:cNvSpPr>
            <a:spLocks noChangeArrowheads="1"/>
          </p:cNvSpPr>
          <p:nvPr/>
        </p:nvSpPr>
        <p:spPr bwMode="auto">
          <a:xfrm>
            <a:off x="5433447" y="3355476"/>
            <a:ext cx="742726" cy="10817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Rectangle 5"/>
          <p:cNvSpPr>
            <a:spLocks noChangeArrowheads="1"/>
          </p:cNvSpPr>
          <p:nvPr/>
        </p:nvSpPr>
        <p:spPr bwMode="auto">
          <a:xfrm>
            <a:off x="2667000" y="3352800"/>
            <a:ext cx="707309" cy="10817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Line 8"/>
          <p:cNvSpPr>
            <a:spLocks noChangeShapeType="1"/>
          </p:cNvSpPr>
          <p:nvPr/>
        </p:nvSpPr>
        <p:spPr bwMode="auto">
          <a:xfrm>
            <a:off x="3099164" y="2598265"/>
            <a:ext cx="116714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" name="Line 9"/>
          <p:cNvSpPr>
            <a:spLocks noChangeShapeType="1"/>
          </p:cNvSpPr>
          <p:nvPr/>
        </p:nvSpPr>
        <p:spPr bwMode="auto">
          <a:xfrm flipV="1">
            <a:off x="3099164" y="2598265"/>
            <a:ext cx="0" cy="7572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" name="Line 10"/>
          <p:cNvSpPr>
            <a:spLocks noChangeShapeType="1"/>
          </p:cNvSpPr>
          <p:nvPr/>
        </p:nvSpPr>
        <p:spPr bwMode="auto">
          <a:xfrm flipV="1">
            <a:off x="3099164" y="4437207"/>
            <a:ext cx="0" cy="64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" name="Line 12"/>
          <p:cNvSpPr>
            <a:spLocks noChangeShapeType="1"/>
          </p:cNvSpPr>
          <p:nvPr/>
        </p:nvSpPr>
        <p:spPr bwMode="auto">
          <a:xfrm flipV="1">
            <a:off x="4160202" y="4978072"/>
            <a:ext cx="318311" cy="3245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" name="Line 13"/>
          <p:cNvSpPr>
            <a:spLocks noChangeShapeType="1"/>
          </p:cNvSpPr>
          <p:nvPr/>
        </p:nvSpPr>
        <p:spPr bwMode="auto">
          <a:xfrm>
            <a:off x="4160202" y="4978072"/>
            <a:ext cx="318311" cy="3245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" name="Line 14"/>
          <p:cNvSpPr>
            <a:spLocks noChangeShapeType="1"/>
          </p:cNvSpPr>
          <p:nvPr/>
        </p:nvSpPr>
        <p:spPr bwMode="auto">
          <a:xfrm>
            <a:off x="4160202" y="4978072"/>
            <a:ext cx="0" cy="3245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" name="Line 15"/>
          <p:cNvSpPr>
            <a:spLocks noChangeShapeType="1"/>
          </p:cNvSpPr>
          <p:nvPr/>
        </p:nvSpPr>
        <p:spPr bwMode="auto">
          <a:xfrm>
            <a:off x="4478513" y="4978072"/>
            <a:ext cx="0" cy="3245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" name="Line 17"/>
          <p:cNvSpPr>
            <a:spLocks noChangeShapeType="1"/>
          </p:cNvSpPr>
          <p:nvPr/>
        </p:nvSpPr>
        <p:spPr bwMode="auto">
          <a:xfrm flipH="1">
            <a:off x="3099164" y="5086245"/>
            <a:ext cx="1061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" name="Line 18"/>
          <p:cNvSpPr>
            <a:spLocks noChangeShapeType="1"/>
          </p:cNvSpPr>
          <p:nvPr/>
        </p:nvSpPr>
        <p:spPr bwMode="auto">
          <a:xfrm flipH="1">
            <a:off x="4478513" y="5086245"/>
            <a:ext cx="127324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" name="Line 19"/>
          <p:cNvSpPr>
            <a:spLocks noChangeShapeType="1"/>
          </p:cNvSpPr>
          <p:nvPr/>
        </p:nvSpPr>
        <p:spPr bwMode="auto">
          <a:xfrm>
            <a:off x="5751759" y="4437207"/>
            <a:ext cx="0" cy="64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" name="Line 20"/>
          <p:cNvSpPr>
            <a:spLocks noChangeShapeType="1"/>
          </p:cNvSpPr>
          <p:nvPr/>
        </p:nvSpPr>
        <p:spPr bwMode="auto">
          <a:xfrm>
            <a:off x="4690721" y="2598265"/>
            <a:ext cx="1061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" name="Line 21"/>
          <p:cNvSpPr>
            <a:spLocks noChangeShapeType="1"/>
          </p:cNvSpPr>
          <p:nvPr/>
        </p:nvSpPr>
        <p:spPr bwMode="auto">
          <a:xfrm flipH="1">
            <a:off x="5751759" y="2598265"/>
            <a:ext cx="0" cy="7572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" name="Line 28"/>
          <p:cNvSpPr>
            <a:spLocks noChangeShapeType="1"/>
          </p:cNvSpPr>
          <p:nvPr/>
        </p:nvSpPr>
        <p:spPr bwMode="auto">
          <a:xfrm flipV="1">
            <a:off x="5963966" y="2598265"/>
            <a:ext cx="0" cy="757211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" name="Line 27"/>
          <p:cNvSpPr>
            <a:spLocks noChangeShapeType="1"/>
          </p:cNvSpPr>
          <p:nvPr/>
        </p:nvSpPr>
        <p:spPr bwMode="auto">
          <a:xfrm flipV="1">
            <a:off x="5963966" y="4437207"/>
            <a:ext cx="0" cy="649038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" name="TextBox 131"/>
          <p:cNvSpPr txBox="1"/>
          <p:nvPr/>
        </p:nvSpPr>
        <p:spPr>
          <a:xfrm>
            <a:off x="5562600" y="5562600"/>
            <a:ext cx="1855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Antoine Equation: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724400" y="5181600"/>
            <a:ext cx="10198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</a:t>
            </a:r>
            <a:r>
              <a:rPr lang="en-US" sz="1600" baseline="-25000" dirty="0" smtClean="0"/>
              <a:t>4</a:t>
            </a:r>
            <a:r>
              <a:rPr lang="en-US" sz="1600" dirty="0" smtClean="0"/>
              <a:t> = 36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endParaRPr lang="en-US" sz="16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800600" y="1219200"/>
            <a:ext cx="13869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+mj-lt"/>
                <a:sym typeface="Wingdings" pitchFamily="2" charset="2"/>
              </a:rPr>
              <a:t>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ideal T</a:t>
            </a:r>
            <a:r>
              <a:rPr kumimoji="0" lang="en-US" sz="16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3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sym typeface="Wingdings" pitchFamily="2" charset="2"/>
              </a:rPr>
              <a:t></a:t>
            </a:r>
            <a:endParaRPr kumimoji="0" lang="en-US" sz="16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590800" y="1066800"/>
          <a:ext cx="2209800" cy="704850"/>
        </p:xfrm>
        <a:graphic>
          <a:graphicData uri="http://schemas.openxmlformats.org/presentationml/2006/ole">
            <p:oleObj spid="_x0000_s3083" name="Equation" r:id="rId5" imgW="1790640" imgH="495000" progId="Equation.3">
              <p:embed/>
            </p:oleObj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6096000" y="990600"/>
          <a:ext cx="1583690" cy="812800"/>
        </p:xfrm>
        <a:graphic>
          <a:graphicData uri="http://schemas.openxmlformats.org/presentationml/2006/ole">
            <p:oleObj spid="_x0000_s3086" name="Equation" r:id="rId6" imgW="1091880" imgH="507960" progId="Equation.3">
              <p:embed/>
            </p:oleObj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6248400" y="1600200"/>
          <a:ext cx="2783842" cy="812800"/>
        </p:xfrm>
        <a:graphic>
          <a:graphicData uri="http://schemas.openxmlformats.org/presentationml/2006/ole">
            <p:oleObj spid="_x0000_s3089" name="Equation" r:id="rId7" imgW="1739880" imgH="507960" progId="Equation.3">
              <p:embed/>
            </p:oleObj>
          </a:graphicData>
        </a:graphic>
      </p:graphicFrame>
      <p:sp>
        <p:nvSpPr>
          <p:cNvPr id="157" name="TextBox 156"/>
          <p:cNvSpPr txBox="1"/>
          <p:nvPr/>
        </p:nvSpPr>
        <p:spPr>
          <a:xfrm>
            <a:off x="3886200" y="3733800"/>
            <a:ext cx="10454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T</a:t>
            </a:r>
            <a:r>
              <a:rPr lang="en-US" sz="1600" baseline="-25000" dirty="0" err="1" smtClean="0"/>
              <a:t>air</a:t>
            </a:r>
            <a:r>
              <a:rPr lang="en-US" sz="1600" dirty="0" smtClean="0"/>
              <a:t> = 47 </a:t>
            </a:r>
            <a:r>
              <a:rPr lang="en-US" sz="1600" baseline="30000" dirty="0" err="1" smtClean="0"/>
              <a:t>o</a:t>
            </a:r>
            <a:r>
              <a:rPr lang="en-US" sz="1600" dirty="0" err="1" smtClean="0"/>
              <a:t>C</a:t>
            </a:r>
            <a:endParaRPr lang="en-US" sz="1600" baseline="-25000" dirty="0"/>
          </a:p>
        </p:txBody>
      </p:sp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2895600" y="5791200"/>
          <a:ext cx="2341684" cy="647700"/>
        </p:xfrm>
        <a:graphic>
          <a:graphicData uri="http://schemas.openxmlformats.org/presentationml/2006/ole">
            <p:oleObj spid="_x0000_s3091" name="Equation" r:id="rId8" imgW="1790640" imgH="495000" progId="Equation.3">
              <p:embed/>
            </p:oleObj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5638800" y="5867400"/>
          <a:ext cx="2514600" cy="566201"/>
        </p:xfrm>
        <a:graphic>
          <a:graphicData uri="http://schemas.openxmlformats.org/presentationml/2006/ole">
            <p:oleObj spid="_x0000_s3094" name="Equation" r:id="rId9" imgW="1917360" imgH="431640" progId="Equation.3">
              <p:embed/>
            </p:oleObj>
          </a:graphicData>
        </a:graphic>
      </p:graphicFrame>
      <p:cxnSp>
        <p:nvCxnSpPr>
          <p:cNvPr id="164" name="Straight Arrow Connector 163"/>
          <p:cNvCxnSpPr/>
          <p:nvPr/>
        </p:nvCxnSpPr>
        <p:spPr>
          <a:xfrm rot="5400000">
            <a:off x="1066800" y="4953000"/>
            <a:ext cx="4572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685800" y="4114800"/>
          <a:ext cx="1471226" cy="604838"/>
        </p:xfrm>
        <a:graphic>
          <a:graphicData uri="http://schemas.openxmlformats.org/presentationml/2006/ole">
            <p:oleObj spid="_x0000_s3096" name="Equation" r:id="rId10" imgW="901309" imgH="368140" progId="Equation.3">
              <p:embed/>
            </p:oleObj>
          </a:graphicData>
        </a:graphic>
      </p:graphicFrame>
      <p:sp>
        <p:nvSpPr>
          <p:cNvPr id="167" name="TextBox 166"/>
          <p:cNvSpPr txBox="1"/>
          <p:nvPr/>
        </p:nvSpPr>
        <p:spPr>
          <a:xfrm>
            <a:off x="0" y="6400800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 smtClean="0"/>
              <a:t>C</a:t>
            </a:r>
            <a:r>
              <a:rPr lang="en-US" sz="1200" baseline="-25000" dirty="0" smtClean="0"/>
              <a:t>p</a:t>
            </a:r>
            <a:r>
              <a:rPr lang="en-US" sz="1200" dirty="0" smtClean="0"/>
              <a:t> values for the HFE from: </a:t>
            </a:r>
            <a:r>
              <a:rPr lang="en-US" sz="1200" dirty="0" smtClean="0">
                <a:cs typeface="Times New Roman" pitchFamily="18" charset="0"/>
              </a:rPr>
              <a:t>P. Blowers, K. F. </a:t>
            </a:r>
            <a:r>
              <a:rPr lang="en-US" sz="1200" dirty="0" err="1" smtClean="0">
                <a:cs typeface="Times New Roman" pitchFamily="18" charset="0"/>
              </a:rPr>
              <a:t>Tetrault</a:t>
            </a:r>
            <a:r>
              <a:rPr lang="en-US" sz="1200" dirty="0" smtClean="0">
                <a:cs typeface="Times New Roman" pitchFamily="18" charset="0"/>
              </a:rPr>
              <a:t>, Y. Trujillo-Morehead, </a:t>
            </a:r>
            <a:r>
              <a:rPr lang="en-US" sz="1200" i="1" dirty="0" smtClean="0">
                <a:cs typeface="Times New Roman" pitchFamily="18" charset="0"/>
              </a:rPr>
              <a:t>Estimation of heat capacities for </a:t>
            </a:r>
            <a:r>
              <a:rPr lang="en-US" sz="1200" i="1" dirty="0" err="1" smtClean="0">
                <a:cs typeface="Times New Roman" pitchFamily="18" charset="0"/>
              </a:rPr>
              <a:t>hydrofluoroethers</a:t>
            </a:r>
            <a:r>
              <a:rPr lang="en-US" sz="1200" i="1" dirty="0" smtClean="0">
                <a:cs typeface="Times New Roman" pitchFamily="18" charset="0"/>
              </a:rPr>
              <a:t> with two carbon atoms</a:t>
            </a:r>
            <a:r>
              <a:rPr lang="en-US" sz="1200" dirty="0" smtClean="0">
                <a:cs typeface="Times New Roman" pitchFamily="18" charset="0"/>
              </a:rPr>
              <a:t>, </a:t>
            </a:r>
            <a:r>
              <a:rPr lang="en-US" sz="1200" u="sng" dirty="0" smtClean="0">
                <a:cs typeface="Times New Roman" pitchFamily="18" charset="0"/>
              </a:rPr>
              <a:t>Ind. </a:t>
            </a:r>
            <a:r>
              <a:rPr lang="en-US" sz="1200" u="sng" dirty="0" err="1" smtClean="0">
                <a:cs typeface="Times New Roman" pitchFamily="18" charset="0"/>
              </a:rPr>
              <a:t>Engr</a:t>
            </a:r>
            <a:r>
              <a:rPr lang="en-US" sz="1200" u="sng" dirty="0" smtClean="0">
                <a:cs typeface="Times New Roman" pitchFamily="18" charset="0"/>
              </a:rPr>
              <a:t>. Chem. Res</a:t>
            </a:r>
            <a:r>
              <a:rPr lang="en-US" sz="1200" dirty="0" smtClean="0">
                <a:cs typeface="Times New Roman" pitchFamily="18" charset="0"/>
              </a:rPr>
              <a:t>., 46, 6600-6604, (2007).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 animBg="1"/>
      <p:bldP spid="170" grpId="0" animBg="1"/>
      <p:bldP spid="171" grpId="0"/>
      <p:bldP spid="172" grpId="0" animBg="1"/>
      <p:bldP spid="132" grpId="1"/>
      <p:bldP spid="3075" grpId="0"/>
      <p:bldP spid="1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Warming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Indirect CO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 emissions:</a:t>
            </a:r>
          </a:p>
          <a:p>
            <a:pPr lvl="2"/>
            <a:r>
              <a:rPr lang="en-US" dirty="0" smtClean="0"/>
              <a:t>1.05 kg CO</a:t>
            </a:r>
            <a:r>
              <a:rPr lang="en-US" baseline="-25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per kWh of electricity from coal</a:t>
            </a:r>
          </a:p>
          <a:p>
            <a:pPr lvl="2"/>
            <a:r>
              <a:rPr lang="en-US" dirty="0" smtClean="0"/>
              <a:t>0.003 kg CO</a:t>
            </a:r>
            <a:r>
              <a:rPr lang="en-US" baseline="-25000" dirty="0" smtClean="0"/>
              <a:t>2</a:t>
            </a:r>
            <a:r>
              <a:rPr lang="en-US" dirty="0" smtClean="0"/>
              <a:t> per L of water pumped</a:t>
            </a:r>
          </a:p>
          <a:p>
            <a:r>
              <a:rPr lang="en-US" sz="3600" dirty="0" smtClean="0"/>
              <a:t>Direct CO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 equivalent emissions:</a:t>
            </a:r>
            <a:endParaRPr lang="en-US" sz="3600" dirty="0"/>
          </a:p>
          <a:p>
            <a:pPr lvl="1"/>
            <a:r>
              <a:rPr lang="en-US" dirty="0" smtClean="0"/>
              <a:t>9% leakage per year</a:t>
            </a:r>
          </a:p>
          <a:p>
            <a:pPr lvl="2"/>
            <a:r>
              <a:rPr lang="en-US" dirty="0" smtClean="0"/>
              <a:t>R-12 (CFC):		GWP = 8100</a:t>
            </a:r>
          </a:p>
          <a:p>
            <a:pPr lvl="2"/>
            <a:r>
              <a:rPr lang="en-US" dirty="0" smtClean="0"/>
              <a:t>R-134a (HFC): 	GWP = 1300</a:t>
            </a:r>
          </a:p>
          <a:p>
            <a:pPr lvl="2"/>
            <a:r>
              <a:rPr lang="en-US" dirty="0" smtClean="0"/>
              <a:t>HFE-143m:		GWP = 446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P. Blowers and J.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Lownsbury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Carbon dioxide emission implications if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hydrofluorocarbons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are regulated: A refrigeration case study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u="sng" dirty="0" err="1" smtClean="0">
                <a:latin typeface="Times New Roman" pitchFamily="18" charset="0"/>
                <a:cs typeface="Times New Roman" pitchFamily="18" charset="0"/>
              </a:rPr>
              <a:t>Env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u="sng" dirty="0" err="1" smtClean="0">
                <a:latin typeface="Times New Roman" pitchFamily="18" charset="0"/>
                <a:cs typeface="Times New Roman" pitchFamily="18" charset="0"/>
              </a:rPr>
              <a:t>Sci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u="sng" dirty="0" err="1" smtClean="0">
                <a:latin typeface="Times New Roman" pitchFamily="18" charset="0"/>
                <a:cs typeface="Times New Roman" pitchFamily="18" charset="0"/>
              </a:rPr>
              <a:t>Technol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.,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44, 1526-1529 (2010).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dirty="0" smtClean="0"/>
              <a:t>Comparison of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385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95600"/>
                <a:gridCol w="1828800"/>
                <a:gridCol w="1828800"/>
                <a:gridCol w="1676400"/>
              </a:tblGrid>
              <a:tr h="448733">
                <a:tc>
                  <a:txBody>
                    <a:bodyPr/>
                    <a:lstStyle/>
                    <a:p>
                      <a:r>
                        <a:rPr lang="en-US" dirty="0" smtClean="0"/>
                        <a:t>Refrigerant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R-12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R-134a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HFE-143m</a:t>
                      </a:r>
                    </a:p>
                  </a:txBody>
                  <a:tcPr/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</a:t>
                      </a:r>
                      <a:r>
                        <a:rPr lang="en-US" baseline="-25000" dirty="0" err="1" smtClean="0"/>
                        <a:t>s,compressor</a:t>
                      </a:r>
                      <a:r>
                        <a:rPr lang="en-US" baseline="0" dirty="0" smtClean="0"/>
                        <a:t> [J s</a:t>
                      </a:r>
                      <a:r>
                        <a:rPr lang="en-US" baseline="30000" dirty="0" smtClean="0"/>
                        <a:t>-1</a:t>
                      </a:r>
                      <a:r>
                        <a:rPr lang="en-US" baseline="0" dirty="0" smtClean="0"/>
                        <a:t>]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19,545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29,259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33,956</a:t>
                      </a:r>
                    </a:p>
                  </a:txBody>
                  <a:tcPr>
                    <a:noFill/>
                  </a:tcPr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m</a:t>
                      </a:r>
                      <a:r>
                        <a:rPr lang="en-US" baseline="-25000" dirty="0" err="1" smtClean="0"/>
                        <a:t>water</a:t>
                      </a:r>
                      <a:r>
                        <a:rPr lang="en-US" dirty="0" smtClean="0"/>
                        <a:t> [g s</a:t>
                      </a:r>
                      <a:r>
                        <a:rPr lang="en-US" baseline="30000" dirty="0" smtClean="0"/>
                        <a:t>-1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625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802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897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dirty="0" smtClean="0"/>
                        <a:t>Comp. electricity [kWh y</a:t>
                      </a:r>
                      <a:r>
                        <a:rPr lang="en-US" baseline="30000" dirty="0" smtClean="0"/>
                        <a:t>-1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171,214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256,309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297,455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dirty="0" smtClean="0"/>
                        <a:t>Water movement [kWh y</a:t>
                      </a:r>
                      <a:r>
                        <a:rPr lang="en-US" baseline="30000" dirty="0" smtClean="0"/>
                        <a:t>-1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59,130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75,895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84,879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dirty="0" smtClean="0"/>
                        <a:t>Electricity</a:t>
                      </a:r>
                      <a:r>
                        <a:rPr lang="en-US" baseline="0" dirty="0" smtClean="0"/>
                        <a:t> losses [kWh y</a:t>
                      </a:r>
                      <a:r>
                        <a:rPr lang="en-US" baseline="30000" dirty="0" smtClean="0"/>
                        <a:t>-1</a:t>
                      </a:r>
                      <a:r>
                        <a:rPr lang="en-US" baseline="0" dirty="0" smtClean="0"/>
                        <a:t>]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17,872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25,775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29,664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dirty="0" smtClean="0"/>
                        <a:t>Direct CO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-eq. emissions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97,920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21,456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6,966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 CO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 emissions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260,627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357,877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432,597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448733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 emissions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358,547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397,933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439,563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0800000">
            <a:off x="7696200" y="4495800"/>
            <a:ext cx="4572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153400" y="4343400"/>
            <a:ext cx="771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Good!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7353300" y="5753100"/>
            <a:ext cx="3810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239000" y="5943600"/>
            <a:ext cx="771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Bad!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" y="5791200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a global warming perspective, the most attractive refrigerant would be the CFC, but since CFCs are ozone </a:t>
            </a:r>
            <a:r>
              <a:rPr lang="en-US" dirty="0" err="1" smtClean="0"/>
              <a:t>depletors</a:t>
            </a:r>
            <a:r>
              <a:rPr lang="en-US" dirty="0" smtClean="0"/>
              <a:t>, the HFC would be the best choice.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3200400" y="5105400"/>
            <a:ext cx="12192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r>
              <a:rPr lang="en-US" sz="2400" dirty="0" smtClean="0"/>
              <a:t>Sensitivity analyses</a:t>
            </a:r>
            <a:endParaRPr lang="en-US" sz="2400" dirty="0"/>
          </a:p>
        </p:txBody>
      </p:sp>
      <p:pic>
        <p:nvPicPr>
          <p:cNvPr id="4" name="Picture 3" descr="james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8001000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15000" y="3657600"/>
            <a:ext cx="32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solid line - current HFC (R-134a), the dashed line - phased out CFC (R-12), and the dash-dot line - likely HFE replacement (CF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OCH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 Indirect and direct emissions total in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kg/year.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P. Blowers and J.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Lownsbury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Carbon dioxide emission implications if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hydrofluorocarbons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are regulated: A refrigeration case study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u="sng" dirty="0" err="1" smtClean="0">
                <a:latin typeface="Times New Roman" pitchFamily="18" charset="0"/>
                <a:cs typeface="Times New Roman" pitchFamily="18" charset="0"/>
              </a:rPr>
              <a:t>Env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u="sng" dirty="0" err="1" smtClean="0">
                <a:latin typeface="Times New Roman" pitchFamily="18" charset="0"/>
                <a:cs typeface="Times New Roman" pitchFamily="18" charset="0"/>
              </a:rPr>
              <a:t>Sci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u="sng" dirty="0" err="1" smtClean="0">
                <a:latin typeface="Times New Roman" pitchFamily="18" charset="0"/>
                <a:cs typeface="Times New Roman" pitchFamily="18" charset="0"/>
              </a:rPr>
              <a:t>Technol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.,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44, 1526-1529 (2010).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 next…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HFEs</a:t>
            </a:r>
            <a:r>
              <a:rPr lang="en-US" dirty="0" smtClean="0"/>
              <a:t> in window AC units</a:t>
            </a:r>
          </a:p>
          <a:p>
            <a:r>
              <a:rPr lang="en-US" dirty="0" err="1" smtClean="0"/>
              <a:t>HFEs</a:t>
            </a:r>
            <a:r>
              <a:rPr lang="en-US" dirty="0" smtClean="0"/>
              <a:t> in car AC units</a:t>
            </a:r>
          </a:p>
          <a:p>
            <a:r>
              <a:rPr lang="en-US" dirty="0" err="1" smtClean="0"/>
              <a:t>HFEs</a:t>
            </a:r>
            <a:r>
              <a:rPr lang="en-US" dirty="0" smtClean="0"/>
              <a:t> in dry cleaning applications</a:t>
            </a:r>
          </a:p>
          <a:p>
            <a:endParaRPr lang="en-US" dirty="0" smtClean="0"/>
          </a:p>
          <a:p>
            <a:endParaRPr lang="en-US" dirty="0"/>
          </a:p>
          <a:p>
            <a:pPr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579</Words>
  <Application>Microsoft Office PowerPoint</Application>
  <PresentationFormat>On-screen Show (4:3)</PresentationFormat>
  <Paragraphs>128</Paragraphs>
  <Slides>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Microsoft Equation 3.0</vt:lpstr>
      <vt:lpstr>Equation</vt:lpstr>
      <vt:lpstr>Carbon Dioxide Emissions Implications if Hydrofluorocarbons are Regulated</vt:lpstr>
      <vt:lpstr>HFC Regulation</vt:lpstr>
      <vt:lpstr>How does refrigeration work?</vt:lpstr>
      <vt:lpstr>Some equations used</vt:lpstr>
      <vt:lpstr>Global Warming Effects</vt:lpstr>
      <vt:lpstr>Comparison of Results</vt:lpstr>
      <vt:lpstr>Sensitivity analyses</vt:lpstr>
      <vt:lpstr>Up next…</vt:lpstr>
    </vt:vector>
  </TitlesOfParts>
  <Company>Chemical and Environmental Engineering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Carbon Dioxide Emissions Implications if Hydrofluorocarbons are Regulated</dc:title>
  <dc:creator>jamesl1</dc:creator>
  <cp:lastModifiedBy>jamesl1</cp:lastModifiedBy>
  <cp:revision>27</cp:revision>
  <dcterms:created xsi:type="dcterms:W3CDTF">2010-04-12T20:28:23Z</dcterms:created>
  <dcterms:modified xsi:type="dcterms:W3CDTF">2010-04-13T00:46:20Z</dcterms:modified>
</cp:coreProperties>
</file>